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84" r:id="rId3"/>
    <p:sldId id="285" r:id="rId4"/>
    <p:sldId id="257" r:id="rId5"/>
    <p:sldId id="283" r:id="rId6"/>
    <p:sldId id="286" r:id="rId7"/>
    <p:sldId id="287" r:id="rId8"/>
    <p:sldId id="288" r:id="rId9"/>
    <p:sldId id="266" r:id="rId10"/>
    <p:sldId id="265" r:id="rId11"/>
    <p:sldId id="282" r:id="rId12"/>
    <p:sldId id="259" r:id="rId13"/>
    <p:sldId id="274" r:id="rId14"/>
    <p:sldId id="260" r:id="rId15"/>
    <p:sldId id="279" r:id="rId16"/>
    <p:sldId id="273" r:id="rId17"/>
    <p:sldId id="269" r:id="rId18"/>
    <p:sldId id="278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2" autoAdjust="0"/>
    <p:restoredTop sz="94686" autoAdjust="0"/>
  </p:normalViewPr>
  <p:slideViewPr>
    <p:cSldViewPr>
      <p:cViewPr varScale="1">
        <p:scale>
          <a:sx n="89" d="100"/>
          <a:sy n="89" d="100"/>
        </p:scale>
        <p:origin x="-1114" y="-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8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AD57E-FC07-4955-877C-C35876EB066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DA654-29E7-435F-A1D2-099B4ED7919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</a:t>
            </a:r>
            <a:r>
              <a:rPr lang="en-US" baseline="0" dirty="0" smtClean="0"/>
              <a:t> will the tool be used?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 does the work group think it should be used.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9DA22F-FB7B-4C25-821A-EF2894781CF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</a:t>
            </a:r>
            <a:r>
              <a:rPr lang="en-US" baseline="0" dirty="0" smtClean="0"/>
              <a:t> will the tool be used?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 does the work group think it should be used.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9DA22F-FB7B-4C25-821A-EF2894781CFE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2B356-6276-432F-BBB0-8D47E39FE54E}" type="datetimeFigureOut">
              <a:rPr lang="en-US" smtClean="0"/>
              <a:pPr/>
              <a:t>7/25/2016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70A40-9F44-413B-955C-632B31EC62C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High </a:t>
            </a:r>
            <a:r>
              <a:rPr lang="en-US" b="1" dirty="0">
                <a:solidFill>
                  <a:schemeClr val="bg1"/>
                </a:solidFill>
              </a:rPr>
              <a:t>Injury </a:t>
            </a:r>
            <a:r>
              <a:rPr lang="en-US" b="1" dirty="0" smtClean="0">
                <a:solidFill>
                  <a:schemeClr val="bg1"/>
                </a:solidFill>
              </a:rPr>
              <a:t>Corridors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Oregon Metro Region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Corridor Stats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724400"/>
            <a:ext cx="8229600" cy="10668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2000" b="1" i="1" dirty="0" smtClean="0">
                <a:solidFill>
                  <a:schemeClr val="bg1">
                    <a:lumMod val="85000"/>
                  </a:schemeClr>
                </a:solidFill>
              </a:rPr>
              <a:t>*	severe</a:t>
            </a:r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000" b="1" i="1" dirty="0" smtClean="0">
                <a:solidFill>
                  <a:schemeClr val="bg1">
                    <a:lumMod val="85000"/>
                  </a:schemeClr>
                </a:solidFill>
              </a:rPr>
              <a:t>crashes</a:t>
            </a:r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</a:rPr>
              <a:t> are those that result in fatality or debilitating injury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409700" y="2362200"/>
          <a:ext cx="6324600" cy="21234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2000"/>
                <a:gridCol w="1104900"/>
                <a:gridCol w="1485900"/>
                <a:gridCol w="1371600"/>
                <a:gridCol w="1600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Severe Crashes*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70% Severe</a:t>
                      </a:r>
                      <a:r>
                        <a:rPr lang="en-US" baseline="0" dirty="0" smtClean="0"/>
                        <a:t> Crashes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60%</a:t>
                      </a:r>
                      <a:r>
                        <a:rPr lang="en-US" baseline="0" dirty="0" smtClean="0"/>
                        <a:t> Severe Crashes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 Severe Crashes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2,259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665 </a:t>
                      </a:r>
                      <a:r>
                        <a:rPr lang="en-US" dirty="0" smtClean="0"/>
                        <a:t>mi / </a:t>
                      </a:r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472 mi / 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331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/ 5%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1,777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579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422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6%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298 mi / 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Bike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330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5%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241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177 mi / 3%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Ped</a:t>
                      </a:r>
                      <a:r>
                        <a:rPr lang="en-US" dirty="0" smtClean="0"/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300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209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mi / 3%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138 mi /</a:t>
                      </a:r>
                      <a:r>
                        <a:rPr lang="en-US" baseline="0" dirty="0" smtClean="0"/>
                        <a:t> 2%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Content Placeholder 4"/>
          <p:cNvSpPr txBox="1">
            <a:spLocks/>
          </p:cNvSpPr>
          <p:nvPr/>
        </p:nvSpPr>
        <p:spPr>
          <a:xfrm>
            <a:off x="457200" y="1447800"/>
            <a:ext cx="8229600" cy="198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buNone/>
            </a:pPr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6,565 miles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</a:rPr>
              <a:t>of roads within the Metropolitan Planning Area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Weighting Crashes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sz="2400" dirty="0">
                <a:solidFill>
                  <a:schemeClr val="bg1"/>
                </a:solidFill>
              </a:rPr>
              <a:t>Based on the State of Safety Report (2012, iii):</a:t>
            </a:r>
          </a:p>
          <a:p>
            <a:pPr algn="ctr">
              <a:buNone/>
            </a:pPr>
            <a:r>
              <a:rPr lang="en-US" sz="2400" dirty="0">
                <a:solidFill>
                  <a:schemeClr val="bg1"/>
                </a:solidFill>
              </a:rPr>
              <a:t>“A regional arterial safety program to focus on</a:t>
            </a:r>
          </a:p>
          <a:p>
            <a:pPr algn="ctr">
              <a:buNone/>
            </a:pPr>
            <a:r>
              <a:rPr lang="en-US" sz="2400" dirty="0">
                <a:solidFill>
                  <a:schemeClr val="bg1"/>
                </a:solidFill>
              </a:rPr>
              <a:t>corridors with large numbers of </a:t>
            </a:r>
            <a:r>
              <a:rPr lang="en-US" sz="2400" b="1" dirty="0">
                <a:solidFill>
                  <a:schemeClr val="bg1"/>
                </a:solidFill>
              </a:rPr>
              <a:t>serious crashes,</a:t>
            </a:r>
            <a:endParaRPr lang="en-US" sz="2400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pedestrian crashes, </a:t>
            </a:r>
            <a:r>
              <a:rPr lang="en-US" sz="2400" dirty="0">
                <a:solidFill>
                  <a:schemeClr val="bg1"/>
                </a:solidFill>
              </a:rPr>
              <a:t>and</a:t>
            </a:r>
            <a:r>
              <a:rPr lang="en-US" sz="2400" b="1" dirty="0">
                <a:solidFill>
                  <a:schemeClr val="bg1"/>
                </a:solidFill>
              </a:rPr>
              <a:t> bicycle crashes</a:t>
            </a:r>
            <a:r>
              <a:rPr lang="en-US" sz="2400" dirty="0">
                <a:solidFill>
                  <a:schemeClr val="bg1"/>
                </a:solidFill>
              </a:rPr>
              <a:t>.”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00200" y="388620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143000"/>
                <a:gridCol w="889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Fatal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Calibri"/>
                          <a:ea typeface="Calibri"/>
                          <a:cs typeface="Times New Roman"/>
                        </a:rPr>
                        <a:t>Severe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Calibri"/>
                          <a:ea typeface="Calibri"/>
                          <a:cs typeface="Times New Roman"/>
                        </a:rPr>
                        <a:t>Moderate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Calibri"/>
                          <a:ea typeface="Calibri"/>
                          <a:cs typeface="Times New Roman"/>
                        </a:rPr>
                        <a:t>Minor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PDO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Auto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0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Ped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Bike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10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etro_corridor_analysis_2016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" y="-55416"/>
            <a:ext cx="9143997" cy="7065816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Corridor </a:t>
            </a:r>
            <a:r>
              <a:rPr lang="en-US" b="1" dirty="0" smtClean="0">
                <a:solidFill>
                  <a:schemeClr val="bg1"/>
                </a:solidFill>
              </a:rPr>
              <a:t>Identification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Combine consecutive streets with the same name and highway direction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Split at the midpoint streets that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are greater than a specified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length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Add weighted crash totals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Normalize the crash scores by the length of the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corridor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Mode Comparison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Combine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the 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top corridors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from each mode (auto, bike, and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ped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) that represent at least 50% of fatal and severe 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crashes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Dissolve the merged corridors by the UID and summarize the normalized crash 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scores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Resulting corridors contain a count 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for each street segment with the number of modes (1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2, or 3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 descr="Metro_corridor_analysis_2016_3mi_mode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-131618"/>
            <a:ext cx="9143998" cy="706581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228600"/>
            <a:ext cx="8229600" cy="63976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Overall Top 40 High Injury Corridors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sz="half" idx="2"/>
          </p:nvPr>
        </p:nvSpPr>
        <p:spPr>
          <a:xfrm>
            <a:off x="457200" y="914400"/>
            <a:ext cx="8305800" cy="5211763"/>
          </a:xfrm>
        </p:spPr>
        <p:txBody>
          <a:bodyPr numCol="3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Broadway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W Burnside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Broadway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Grand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82</a:t>
            </a:r>
            <a:r>
              <a:rPr lang="en-US" sz="2000" u="sng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u="sng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Division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NW 3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rd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7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NE MLK Jr.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Division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Tualatin Valley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Powell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Pacific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Couch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82</a:t>
            </a:r>
            <a:r>
              <a:rPr lang="en-US" sz="2000" u="sng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u="sng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Burnside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102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NW Everett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Foster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Naito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Division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Glisan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181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st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Lloyd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Hawthorne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McLoughlin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122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4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Market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NE MLK Jr.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Powell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11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Allen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82</a:t>
            </a:r>
            <a:r>
              <a:rPr lang="en-US" sz="2000" u="sng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u="sng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Ross Island Bridge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SE Powell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Nyberg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Cedar Hills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Multnomah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Top High Injury Corridors: All Modes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idx="1"/>
          </p:nvPr>
        </p:nvSpPr>
        <p:spPr/>
        <p:txBody>
          <a:bodyPr numCol="1">
            <a:normAutofit fontScale="70000" lnSpcReduction="20000"/>
          </a:bodyPr>
          <a:lstStyle/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Burnside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(NW 24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 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Pl./SE 14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 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Grand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	(SE Stephens St./NE Schuyler St.)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Division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(SE 46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Ave./SE 142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SW Tualatin Valley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(SW 214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Ave./SW 174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Powell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(SE 21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st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Ave./SE 61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st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SW Pacific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(SW Greenburg Rd./SW Coronado St.)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82</a:t>
            </a:r>
            <a:r>
              <a:rPr lang="en-US" sz="2000" b="1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 	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Otty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St./SE Holgate Blvd.)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Foster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Powell Blvd./SE 82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NE </a:t>
            </a:r>
            <a:r>
              <a:rPr lang="en-US" sz="2000" b="1" dirty="0" err="1" smtClean="0">
                <a:solidFill>
                  <a:schemeClr val="bg1">
                    <a:lumMod val="95000"/>
                  </a:schemeClr>
                </a:solidFill>
              </a:rPr>
              <a:t>Glisan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(NE 60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Ave./NE 105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181</a:t>
            </a:r>
            <a:r>
              <a:rPr lang="en-US" sz="2000" b="1" baseline="30000" dirty="0" smtClean="0">
                <a:solidFill>
                  <a:schemeClr val="bg1">
                    <a:lumMod val="95000"/>
                  </a:schemeClr>
                </a:solidFill>
              </a:rPr>
              <a:t>st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	(SE Yamhill St./NE Sandy Blvd.)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122</a:t>
            </a:r>
            <a:r>
              <a:rPr lang="en-US" sz="2000" b="1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 	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Boise St./NE Stanton St.)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SW Market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(SW 13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Ave./SW Naito Pkwy)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NE MLK Jr.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(NE Alberta St./NE Columbia Blvd.)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Powell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102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Ave./SE 145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SW Nyberg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(SW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Martinazzi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Ave./SW 65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Powell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	(NW Ava Ave./Hwy 26)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Cesar E. Chavez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Francis St./NE Flanders St.)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NE Sandy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(NE Couch St./NE 56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Lombard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	(N Seward Ave./NE 10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b="1" dirty="0" smtClean="0">
                <a:solidFill>
                  <a:schemeClr val="bg1">
                    <a:lumMod val="95000"/>
                  </a:schemeClr>
                </a:solidFill>
              </a:rPr>
              <a:t>SE Holgate 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(SE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McLoughlin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Blvd./SE 40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Ave.)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High Crash Score Corridors: 2 Modes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2743200" cy="63976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Auto</a:t>
            </a:r>
            <a:r>
              <a:rPr lang="en-US" dirty="0" smtClean="0">
                <a:solidFill>
                  <a:schemeClr val="bg1"/>
                </a:solidFill>
              </a:rPr>
              <a:t> + </a:t>
            </a:r>
            <a:r>
              <a:rPr lang="en-US" dirty="0" smtClean="0">
                <a:solidFill>
                  <a:srgbClr val="0070C0"/>
                </a:solidFill>
              </a:rPr>
              <a:t>Bike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2743200" cy="3951288"/>
          </a:xfrm>
        </p:spPr>
        <p:txBody>
          <a:bodyPr numCol="1">
            <a:normAutofit/>
          </a:bodyPr>
          <a:lstStyle/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Grand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7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NE MLK Jr.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SW Pacific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181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st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Lloyd</a:t>
            </a: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11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NW 9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th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SzPct val="75000"/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Clay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00400" y="1535113"/>
            <a:ext cx="2743200" cy="63976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Auto</a:t>
            </a:r>
            <a:r>
              <a:rPr lang="en-US" dirty="0" smtClean="0">
                <a:solidFill>
                  <a:schemeClr val="bg1"/>
                </a:solidFill>
              </a:rPr>
              <a:t> + </a:t>
            </a:r>
            <a:r>
              <a:rPr lang="en-US" dirty="0" smtClean="0">
                <a:solidFill>
                  <a:srgbClr val="FFFF00"/>
                </a:solidFill>
              </a:rPr>
              <a:t>Pedestrian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4"/>
          </p:nvPr>
        </p:nvSpPr>
        <p:spPr>
          <a:xfrm>
            <a:off x="3200400" y="2174875"/>
            <a:ext cx="2743200" cy="3951288"/>
          </a:xfrm>
        </p:spPr>
        <p:txBody>
          <a:bodyPr>
            <a:normAutofit/>
          </a:bodyPr>
          <a:lstStyle/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82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Division</a:t>
            </a: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SW Tualatin Valley</a:t>
            </a:r>
          </a:p>
          <a:p>
            <a:pPr marL="274320" indent="-274320">
              <a:buFont typeface="+mj-lt"/>
              <a:buAutoNum type="arabicPeriod"/>
            </a:pP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SW Pacific</a:t>
            </a: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102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nd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Glisan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McLoughlin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SE Powell</a:t>
            </a:r>
          </a:p>
          <a:p>
            <a:pPr marL="274320" indent="-274320"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NE 82nd</a:t>
            </a: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5943600" y="1535113"/>
            <a:ext cx="2743200" cy="639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Bike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+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Pedestrian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13"/>
          <p:cNvSpPr txBox="1">
            <a:spLocks/>
          </p:cNvSpPr>
          <p:nvPr/>
        </p:nvSpPr>
        <p:spPr>
          <a:xfrm>
            <a:off x="5943600" y="2174875"/>
            <a:ext cx="2743200" cy="395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SW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Broadway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baseline="0" dirty="0" smtClean="0">
                <a:solidFill>
                  <a:schemeClr val="bg1">
                    <a:lumMod val="95000"/>
                  </a:schemeClr>
                </a:solidFill>
              </a:rPr>
              <a:t>NW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3</a:t>
            </a:r>
            <a:r>
              <a:rPr lang="en-US" sz="2000" baseline="30000" dirty="0" smtClean="0">
                <a:solidFill>
                  <a:schemeClr val="bg1">
                    <a:lumMod val="95000"/>
                  </a:schemeClr>
                </a:solidFill>
              </a:rPr>
              <a:t>rd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SW</a:t>
            </a:r>
            <a:r>
              <a:rPr kumimoji="0" lang="en-US" sz="2000" b="0" i="0" u="sng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Pacific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baseline="0" dirty="0" smtClean="0">
                <a:solidFill>
                  <a:schemeClr val="bg1">
                    <a:lumMod val="95000"/>
                  </a:schemeClr>
                </a:solidFill>
              </a:rPr>
              <a:t>SE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Hawthorne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SW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4</a:t>
            </a:r>
            <a:r>
              <a:rPr kumimoji="0" lang="en-US" sz="2000" b="0" i="0" u="none" strike="noStrike" kern="1200" cap="none" spc="0" normalizeH="0" baseline="3000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</a:t>
            </a:r>
            <a:endParaRPr kumimoji="0" lang="en-US" sz="2000" b="0" i="0" u="none" strike="noStrike" kern="1200" cap="none" spc="0" normalizeH="0" noProof="0" dirty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u="sng" baseline="0" dirty="0" smtClean="0">
                <a:solidFill>
                  <a:schemeClr val="bg1">
                    <a:lumMod val="95000"/>
                  </a:schemeClr>
                </a:solidFill>
              </a:rPr>
              <a:t>NE</a:t>
            </a:r>
            <a:r>
              <a:rPr lang="en-US" sz="2000" u="sng" dirty="0" smtClean="0">
                <a:solidFill>
                  <a:schemeClr val="bg1">
                    <a:lumMod val="95000"/>
                  </a:schemeClr>
                </a:solidFill>
              </a:rPr>
              <a:t> MLK Jr.</a:t>
            </a:r>
            <a:endParaRPr kumimoji="0" lang="en-US" sz="2000" b="0" i="0" u="sng" strike="noStrike" kern="1200" cap="none" spc="0" normalizeH="0" baseline="0" noProof="0" dirty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2012 State of Safety report identified factors contributing to high severe crash rates in the region: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Arterial roadways, Multi-lane roadways, Lack of lighting, Behavioral factors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Lacked ability to quantify risk by specific roadway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 2012 RTSP recommended development of performance measurements to identify high-crash arterials in the region.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Regional High Injury Network (HIN) is an objective quantitative assessment of the crash performance of every roadway.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Quantifies the concentrations of severe crashes (by mode) involving a motor vehicle.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Identifies the corridors hosting the most severe crashes.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Could inform policy approaches to improve safety.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Methodology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09600" y="2362200"/>
            <a:ext cx="4343400" cy="4038600"/>
          </a:xfrm>
        </p:spPr>
        <p:txBody>
          <a:bodyPr numCol="1">
            <a:noAutofit/>
          </a:bodyPr>
          <a:lstStyle/>
          <a:p>
            <a:pPr marL="514350" indent="-457200">
              <a:buFont typeface="+mj-lt"/>
              <a:buAutoNum type="arabicPeriod"/>
            </a:pP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Create Corridors</a:t>
            </a:r>
          </a:p>
          <a:p>
            <a:pPr marL="914400" lvl="1" indent="-457200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Combine consecutive streets with the same name and highway direction</a:t>
            </a:r>
          </a:p>
          <a:p>
            <a:pPr marL="914400" lvl="1" indent="-514350">
              <a:defRPr/>
            </a:pP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Remove corridors &lt; ¼ mile </a:t>
            </a:r>
          </a:p>
          <a:p>
            <a:pPr marL="914400" lvl="1" indent="-514350">
              <a:defRPr/>
            </a:pP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Divide corridors &gt; 3 miles</a:t>
            </a:r>
          </a:p>
          <a:p>
            <a:pPr marL="514350" indent="-457200">
              <a:buFont typeface="+mj-lt"/>
              <a:buAutoNum type="arabicPeriod"/>
            </a:pP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Analyze Crashes</a:t>
            </a:r>
          </a:p>
          <a:p>
            <a:pPr marL="914400" lvl="1" indent="-457200"/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Weight crashes by severity of injury and mode </a:t>
            </a:r>
            <a:r>
              <a:rPr lang="en-US" sz="1800" dirty="0" smtClean="0"/>
              <a:t>(see table)</a:t>
            </a:r>
          </a:p>
          <a:p>
            <a:pPr marL="914400" lvl="1" indent="-457200"/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</a:rPr>
              <a:t>Summarize weighted crashes for each corridor</a:t>
            </a:r>
          </a:p>
          <a:p>
            <a:pPr marL="914400" lvl="1" indent="-457200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Normalize the crash score by the length of the corridor</a:t>
            </a:r>
            <a:endParaRPr lang="en-US" sz="18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8077200" cy="827088"/>
          </a:xfrm>
        </p:spPr>
        <p:txBody>
          <a:bodyPr anchor="t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ODOT Crash data: </a:t>
            </a:r>
            <a:r>
              <a:rPr lang="en-US" sz="2000" b="0" dirty="0" smtClean="0">
                <a:solidFill>
                  <a:schemeClr val="bg1">
                    <a:lumMod val="95000"/>
                  </a:schemeClr>
                </a:solidFill>
              </a:rPr>
              <a:t>5-year window, 2010-2014</a:t>
            </a:r>
          </a:p>
          <a:p>
            <a:pPr algn="ctr"/>
            <a:r>
              <a:rPr lang="en-US" sz="2000" b="0" dirty="0" smtClean="0">
                <a:solidFill>
                  <a:schemeClr val="bg1">
                    <a:lumMod val="95000"/>
                  </a:schemeClr>
                </a:solidFill>
              </a:rPr>
              <a:t>Analysis Area: 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Metropolitan Planning Area</a:t>
            </a:r>
          </a:p>
          <a:p>
            <a:endParaRPr lang="en-US" dirty="0" smtClean="0">
              <a:solidFill>
                <a:schemeClr val="bg1">
                  <a:lumMod val="95000"/>
                </a:schemeClr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5257800" y="3108960"/>
          <a:ext cx="289560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4400"/>
                <a:gridCol w="685800"/>
                <a:gridCol w="68580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Ped</a:t>
                      </a:r>
                      <a:r>
                        <a:rPr lang="en-US" dirty="0" smtClean="0"/>
                        <a:t>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Severe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Minor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PDO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257800" y="2667000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Crash Type Weighting Values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tro_HIC_2016_all6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03909"/>
            <a:ext cx="9143999" cy="70658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tro_HIC_2016_modes50_aut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03909"/>
            <a:ext cx="9144000" cy="70658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tro_HIC_2016_modes50_bik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03909"/>
            <a:ext cx="9143999" cy="70658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tro_HIC_2016_modes50_p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03909"/>
            <a:ext cx="9144000" cy="70658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tro_HIC_2016_modes5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-103909"/>
            <a:ext cx="9143999" cy="70658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3114</TotalTime>
  <Words>680</Words>
  <Application>Microsoft Office PowerPoint</Application>
  <PresentationFormat>On-screen Show (4:3)</PresentationFormat>
  <Paragraphs>213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High Injury Corridors</vt:lpstr>
      <vt:lpstr>Introduction</vt:lpstr>
      <vt:lpstr>Introduction</vt:lpstr>
      <vt:lpstr>Methodology</vt:lpstr>
      <vt:lpstr>Slide 5</vt:lpstr>
      <vt:lpstr>Slide 6</vt:lpstr>
      <vt:lpstr>Slide 7</vt:lpstr>
      <vt:lpstr>Slide 8</vt:lpstr>
      <vt:lpstr>Slide 9</vt:lpstr>
      <vt:lpstr>Corridor Stats</vt:lpstr>
      <vt:lpstr>Slide 11</vt:lpstr>
      <vt:lpstr>Weighting Crashes</vt:lpstr>
      <vt:lpstr>Slide 13</vt:lpstr>
      <vt:lpstr>Corridor Identification</vt:lpstr>
      <vt:lpstr>Mode Comparison</vt:lpstr>
      <vt:lpstr>Slide 16</vt:lpstr>
      <vt:lpstr>Slide 17</vt:lpstr>
      <vt:lpstr>Top High Injury Corridors: All Modes</vt:lpstr>
      <vt:lpstr>High Crash Score Corridors: 2 Modes</vt:lpstr>
    </vt:vector>
  </TitlesOfParts>
  <Company>Metro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Injury Network Corridors </dc:title>
  <dc:creator>todda</dc:creator>
  <cp:lastModifiedBy>todda</cp:lastModifiedBy>
  <cp:revision>231</cp:revision>
  <dcterms:created xsi:type="dcterms:W3CDTF">2016-06-17T19:18:16Z</dcterms:created>
  <dcterms:modified xsi:type="dcterms:W3CDTF">2016-07-25T20:50:55Z</dcterms:modified>
</cp:coreProperties>
</file>

<file path=docProps/thumbnail.jpeg>
</file>